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5" r:id="rId2"/>
    <p:sldId id="273" r:id="rId3"/>
    <p:sldId id="257" r:id="rId4"/>
    <p:sldId id="256" r:id="rId5"/>
    <p:sldId id="258" r:id="rId6"/>
    <p:sldId id="259" r:id="rId7"/>
    <p:sldId id="260" r:id="rId8"/>
    <p:sldId id="261" r:id="rId9"/>
    <p:sldId id="270" r:id="rId10"/>
    <p:sldId id="271" r:id="rId11"/>
    <p:sldId id="272" r:id="rId12"/>
    <p:sldId id="277" r:id="rId13"/>
    <p:sldId id="276" r:id="rId14"/>
    <p:sldId id="278" r:id="rId15"/>
    <p:sldId id="274" r:id="rId16"/>
    <p:sldId id="275"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2" d="100"/>
          <a:sy n="102" d="100"/>
        </p:scale>
        <p:origin x="-46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D5C71780-BDCD-427F-B7D5-7F6E3E1E0721}"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2286705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5C71780-BDCD-427F-B7D5-7F6E3E1E0721}"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2138044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5C71780-BDCD-427F-B7D5-7F6E3E1E0721}"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2981388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D5C71780-BDCD-427F-B7D5-7F6E3E1E0721}"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3894315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5C71780-BDCD-427F-B7D5-7F6E3E1E0721}"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2318446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D5C71780-BDCD-427F-B7D5-7F6E3E1E0721}"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373882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D5C71780-BDCD-427F-B7D5-7F6E3E1E0721}" type="datetimeFigureOut">
              <a:rPr lang="ar-SA" smtClean="0"/>
              <a:t>05/10/1443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932338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D5C71780-BDCD-427F-B7D5-7F6E3E1E0721}" type="datetimeFigureOut">
              <a:rPr lang="ar-SA" smtClean="0"/>
              <a:t>05/10/1443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2230824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5C71780-BDCD-427F-B7D5-7F6E3E1E0721}" type="datetimeFigureOut">
              <a:rPr lang="ar-SA" smtClean="0"/>
              <a:t>05/10/1443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1284052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5C71780-BDCD-427F-B7D5-7F6E3E1E0721}"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3755088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5C71780-BDCD-427F-B7D5-7F6E3E1E0721}"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BFFF878-507E-45BD-8560-990E76D7F69F}" type="slidenum">
              <a:rPr lang="ar-SA" smtClean="0"/>
              <a:t>‹#›</a:t>
            </a:fld>
            <a:endParaRPr lang="ar-SA"/>
          </a:p>
        </p:txBody>
      </p:sp>
    </p:spTree>
    <p:extLst>
      <p:ext uri="{BB962C8B-B14F-4D97-AF65-F5344CB8AC3E}">
        <p14:creationId xmlns:p14="http://schemas.microsoft.com/office/powerpoint/2010/main" val="3416003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5C71780-BDCD-427F-B7D5-7F6E3E1E0721}" type="datetimeFigureOut">
              <a:rPr lang="ar-SA" smtClean="0"/>
              <a:t>05/10/1443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BFFF878-507E-45BD-8560-990E76D7F69F}" type="slidenum">
              <a:rPr lang="ar-SA" smtClean="0"/>
              <a:t>‹#›</a:t>
            </a:fld>
            <a:endParaRPr lang="ar-SA"/>
          </a:p>
        </p:txBody>
      </p:sp>
    </p:spTree>
    <p:extLst>
      <p:ext uri="{BB962C8B-B14F-4D97-AF65-F5344CB8AC3E}">
        <p14:creationId xmlns:p14="http://schemas.microsoft.com/office/powerpoint/2010/main" val="3125300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34290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0000"/>
          </a:bodyPr>
          <a:lstStyle/>
          <a:p>
            <a:r>
              <a:rPr lang="ar-SA" dirty="0" smtClean="0"/>
              <a:t/>
            </a:r>
            <a:br>
              <a:rPr lang="ar-SA" dirty="0" smtClean="0"/>
            </a:br>
            <a:r>
              <a:rPr lang="ar-SA" dirty="0" smtClean="0"/>
              <a:t/>
            </a:r>
            <a:br>
              <a:rPr lang="ar-SA" dirty="0" smtClean="0"/>
            </a:br>
            <a:r>
              <a:rPr lang="ar-SA" dirty="0"/>
              <a:t/>
            </a:r>
            <a:br>
              <a:rPr lang="ar-SA" dirty="0"/>
            </a:br>
            <a:r>
              <a:rPr lang="ar-SA" sz="3100" dirty="0" smtClean="0"/>
              <a:t>جامعة البصرة /كلية الزراعة </a:t>
            </a:r>
            <a:br>
              <a:rPr lang="ar-SA" sz="3100" dirty="0" smtClean="0"/>
            </a:br>
            <a:r>
              <a:rPr lang="ar-SA" sz="3100" dirty="0" smtClean="0"/>
              <a:t>قسم البستنة وهندسة </a:t>
            </a:r>
            <a:r>
              <a:rPr lang="ar-SA" sz="3100" dirty="0" smtClean="0"/>
              <a:t>الحدائق</a:t>
            </a:r>
            <a:r>
              <a:rPr lang="ar-IQ" sz="3100" dirty="0" smtClean="0"/>
              <a:t/>
            </a:r>
            <a:br>
              <a:rPr lang="ar-IQ" sz="3100" dirty="0" smtClean="0"/>
            </a:br>
            <a:r>
              <a:rPr lang="ar-IQ" sz="3100" dirty="0" err="1" smtClean="0"/>
              <a:t>ا.د.ميسون</a:t>
            </a:r>
            <a:r>
              <a:rPr lang="ar-IQ" sz="3100" dirty="0" smtClean="0"/>
              <a:t> موسى كاظم</a:t>
            </a:r>
            <a:endParaRPr lang="ar-SA" sz="3100" dirty="0"/>
          </a:p>
        </p:txBody>
      </p:sp>
      <p:sp>
        <p:nvSpPr>
          <p:cNvPr id="3" name="عنوان فرعي 2"/>
          <p:cNvSpPr>
            <a:spLocks noGrp="1"/>
          </p:cNvSpPr>
          <p:nvPr>
            <p:ph type="subTitle" idx="1"/>
          </p:nvPr>
        </p:nvSpPr>
        <p:spPr>
          <a:xfrm>
            <a:off x="0" y="3429000"/>
            <a:ext cx="9144000" cy="3429000"/>
          </a:xfrm>
          <a:blipFill>
            <a:blip r:embed="rId2"/>
            <a:tile tx="0" ty="0" sx="100000" sy="100000" flip="none" algn="tl"/>
          </a:blipFill>
        </p:spPr>
        <p:txBody>
          <a:bodyPr/>
          <a:lstStyle/>
          <a:p>
            <a:r>
              <a:rPr lang="ar-SA" dirty="0" smtClean="0">
                <a:solidFill>
                  <a:schemeClr val="tx1"/>
                </a:solidFill>
              </a:rPr>
              <a:t>زراعة عضوية </a:t>
            </a:r>
          </a:p>
          <a:p>
            <a:r>
              <a:rPr lang="ar-SA" dirty="0" smtClean="0">
                <a:solidFill>
                  <a:schemeClr val="tx1"/>
                </a:solidFill>
              </a:rPr>
              <a:t>المحاضرة الثالثة </a:t>
            </a:r>
            <a:endParaRPr lang="ar-SA"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609601"/>
            <a:ext cx="1981200" cy="1523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661989"/>
            <a:ext cx="2057400" cy="12430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6544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اضرار الاسمدة الفوسفاتية </a:t>
            </a:r>
            <a:endParaRPr lang="ar-SA" dirty="0"/>
          </a:p>
        </p:txBody>
      </p:sp>
      <p:sp>
        <p:nvSpPr>
          <p:cNvPr id="3" name="عنصر نائب للمحتوى 2"/>
          <p:cNvSpPr>
            <a:spLocks noGrp="1"/>
          </p:cNvSpPr>
          <p:nvPr>
            <p:ph idx="1"/>
          </p:nvPr>
        </p:nvSpPr>
        <p:spPr>
          <a:xfrm>
            <a:off x="0" y="1143000"/>
            <a:ext cx="9144000" cy="5715000"/>
          </a:xfrm>
          <a:blipFill>
            <a:blip r:embed="rId2"/>
            <a:tile tx="0" ty="0" sx="100000" sy="100000" flip="none" algn="tl"/>
          </a:blipFill>
        </p:spPr>
        <p:txBody>
          <a:bodyPr>
            <a:normAutofit/>
          </a:bodyPr>
          <a:lstStyle/>
          <a:p>
            <a:pPr algn="just"/>
            <a:r>
              <a:rPr lang="ar-SA" dirty="0" smtClean="0"/>
              <a:t>تعد عملية تصنيع الاسمدة الفوسفاتية من اكثر عمليات تصنيع الاسمدة تلوثا بالبيئة بالغازات السامة التي تنتج من تفاعل صخر الفوسفات مع حامض الكبريتيك فيتكون غاز فلوريد الهيدروجين ويتفاعل فلوريد الهيدروجين مع السليكا الموجود في الصخر </a:t>
            </a:r>
            <a:r>
              <a:rPr lang="ar-SA" dirty="0" err="1" smtClean="0"/>
              <a:t>الفوسفاتي</a:t>
            </a:r>
            <a:r>
              <a:rPr lang="ar-SA" dirty="0" smtClean="0"/>
              <a:t> فينتج السليكون رباعي الفلوريد (</a:t>
            </a:r>
            <a:r>
              <a:rPr lang="en-US" dirty="0" smtClean="0"/>
              <a:t>SIF4</a:t>
            </a:r>
            <a:r>
              <a:rPr lang="ar-SA" dirty="0" smtClean="0"/>
              <a:t>)</a:t>
            </a:r>
            <a:endParaRPr lang="ar-SA" dirty="0"/>
          </a:p>
          <a:p>
            <a:pPr marL="0" indent="0" algn="just">
              <a:buNone/>
            </a:pPr>
            <a:r>
              <a:rPr lang="ar-SA" dirty="0" smtClean="0"/>
              <a:t>فاذا تسرب هذا الغاز خلال عملية تصنيع السماد  فان ذلك يؤدي الى تلوث الهواء الجوي </a:t>
            </a:r>
            <a:r>
              <a:rPr lang="ar-SA" dirty="0" err="1" smtClean="0"/>
              <a:t>واستنشاقة</a:t>
            </a:r>
            <a:r>
              <a:rPr lang="ar-SA" dirty="0" smtClean="0"/>
              <a:t> مما يسبب تقرحات العيون وتجمعات دموية في الرئتين مع ارتفاع درجة حرارة الجسم وعند التراكيز العالية تحدث الوفاة كما ان اضافة الاسمدة الفوسفاتية تسبب تسرب جزء من الفوسفات مع ماء الري الى اعماق التربة ويصل الى المبازل </a:t>
            </a:r>
            <a:r>
              <a:rPr lang="ar-SA" dirty="0" err="1" smtClean="0"/>
              <a:t>والمياة</a:t>
            </a:r>
            <a:r>
              <a:rPr lang="ar-SA" dirty="0" smtClean="0"/>
              <a:t> الجوفية والى الانهار والبحيرات وهذا يشجع نمو الطحالب بغزارة </a:t>
            </a:r>
            <a:endParaRPr lang="ar-SA" dirty="0"/>
          </a:p>
        </p:txBody>
      </p:sp>
    </p:spTree>
    <p:extLst>
      <p:ext uri="{BB962C8B-B14F-4D97-AF65-F5344CB8AC3E}">
        <p14:creationId xmlns:p14="http://schemas.microsoft.com/office/powerpoint/2010/main" val="3579009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اضرار اسمدة العناصر الثقيلة </a:t>
            </a:r>
            <a:endParaRPr lang="ar-SA" dirty="0"/>
          </a:p>
        </p:txBody>
      </p:sp>
      <p:sp>
        <p:nvSpPr>
          <p:cNvPr id="3" name="عنصر نائب للمحتوى 2"/>
          <p:cNvSpPr>
            <a:spLocks noGrp="1"/>
          </p:cNvSpPr>
          <p:nvPr>
            <p:ph idx="1"/>
          </p:nvPr>
        </p:nvSpPr>
        <p:spPr>
          <a:xfrm>
            <a:off x="0" y="1600200"/>
            <a:ext cx="9144000" cy="5105400"/>
          </a:xfrm>
          <a:blipFill>
            <a:blip r:embed="rId2"/>
            <a:tile tx="0" ty="0" sx="100000" sy="100000" flip="none" algn="tl"/>
          </a:blipFill>
        </p:spPr>
        <p:txBody>
          <a:bodyPr>
            <a:normAutofit/>
          </a:bodyPr>
          <a:lstStyle/>
          <a:p>
            <a:r>
              <a:rPr lang="ar-SA" dirty="0" smtClean="0"/>
              <a:t>ان الاسمدة المعدنية هي عبارة عن ملح العنصر او اكثر كما يحتوي على شوائب  من العناصر الثقيلة السامة مثل الالمنيوم والزئبق والزرنيخ والرصاص التي تتراكم في التربة ان استمرار اضافة مثل هذه الاسمدة  يؤدي الى تجمع مثل هذه العناصر الثقيلة في انسجة النبات </a:t>
            </a:r>
            <a:r>
              <a:rPr lang="ar-SA" dirty="0" err="1" smtClean="0"/>
              <a:t>وثمارة</a:t>
            </a:r>
            <a:r>
              <a:rPr lang="ar-SA" dirty="0" smtClean="0"/>
              <a:t> والادلة على وجود نسب عالية من الكادميوم في الاسمدة المصنعة من صخور الفوسفات والتي يمكن ان تزيد خطر تراكم الكادميوم في السلسلة الغذائية وان الكادميوم عند </a:t>
            </a:r>
            <a:r>
              <a:rPr lang="ar-SA" dirty="0" err="1" smtClean="0"/>
              <a:t>تراكمة</a:t>
            </a:r>
            <a:r>
              <a:rPr lang="ar-SA" dirty="0" smtClean="0"/>
              <a:t> في الخلايا الحية يصبح سام ومسبب للسرطان كما يسبب في امراض في الكليتين</a:t>
            </a:r>
            <a:endParaRPr lang="ar-SA" dirty="0"/>
          </a:p>
        </p:txBody>
      </p:sp>
    </p:spTree>
    <p:extLst>
      <p:ext uri="{BB962C8B-B14F-4D97-AF65-F5344CB8AC3E}">
        <p14:creationId xmlns:p14="http://schemas.microsoft.com/office/powerpoint/2010/main" val="3528877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مساوئ المبيدات الكيميائية على البيئة</a:t>
            </a:r>
          </a:p>
        </p:txBody>
      </p:sp>
      <p:sp>
        <p:nvSpPr>
          <p:cNvPr id="3" name="عنصر نائب للمحتوى 2"/>
          <p:cNvSpPr>
            <a:spLocks noGrp="1"/>
          </p:cNvSpPr>
          <p:nvPr>
            <p:ph idx="1"/>
          </p:nvPr>
        </p:nvSpPr>
        <p:spPr/>
        <p:txBody>
          <a:bodyPr>
            <a:normAutofit fontScale="85000" lnSpcReduction="10000"/>
          </a:bodyPr>
          <a:lstStyle/>
          <a:p>
            <a:r>
              <a:rPr lang="ar-SA" dirty="0"/>
              <a:t>1- تعتبر برامج مكافحة </a:t>
            </a:r>
            <a:r>
              <a:rPr lang="ar-SA" dirty="0" err="1"/>
              <a:t>الافات</a:t>
            </a:r>
            <a:r>
              <a:rPr lang="ar-SA" dirty="0"/>
              <a:t> بالطرق الكيميائية برامج مؤقتة اذا لم يتكرر استخدامها</a:t>
            </a:r>
          </a:p>
          <a:p>
            <a:r>
              <a:rPr lang="ar-SA" dirty="0"/>
              <a:t>2- كلفة المبيدات مرتفعة سواء من ناحية التصنيع او من ناحية </a:t>
            </a:r>
            <a:r>
              <a:rPr lang="ar-SA" dirty="0" err="1"/>
              <a:t>الشراءاو</a:t>
            </a:r>
            <a:r>
              <a:rPr lang="ar-SA" dirty="0"/>
              <a:t> من ناحية الرش حيث ان اجور العمال تكون </a:t>
            </a:r>
            <a:r>
              <a:rPr lang="ar-SA" dirty="0" err="1"/>
              <a:t>باهضة</a:t>
            </a:r>
            <a:r>
              <a:rPr lang="ar-SA" dirty="0"/>
              <a:t> جدا اكثر من 90% وتؤدي الى تلوث التربة والهواء والماء</a:t>
            </a:r>
          </a:p>
          <a:p>
            <a:r>
              <a:rPr lang="ar-SA" dirty="0"/>
              <a:t>3- يؤدي الاستخدام العشوائي للمبيدات الغير متخصصة الى قتل الاعداء الطبيعية مثل </a:t>
            </a:r>
            <a:r>
              <a:rPr lang="ar-SA" dirty="0" err="1"/>
              <a:t>الطلفليات</a:t>
            </a:r>
            <a:r>
              <a:rPr lang="ar-SA" dirty="0"/>
              <a:t> </a:t>
            </a:r>
            <a:r>
              <a:rPr lang="ar-SA" dirty="0" err="1"/>
              <a:t>والمفترسبات</a:t>
            </a:r>
            <a:r>
              <a:rPr lang="ar-SA" dirty="0"/>
              <a:t> وبذلك يزيد </a:t>
            </a:r>
            <a:r>
              <a:rPr lang="ar-SA" dirty="0" smtClean="0"/>
              <a:t>فرص </a:t>
            </a:r>
            <a:r>
              <a:rPr lang="ar-SA" dirty="0"/>
              <a:t>انتشار </a:t>
            </a:r>
            <a:r>
              <a:rPr lang="ar-SA" dirty="0" err="1"/>
              <a:t>الافات</a:t>
            </a:r>
            <a:r>
              <a:rPr lang="ar-SA" dirty="0"/>
              <a:t> </a:t>
            </a:r>
          </a:p>
          <a:p>
            <a:r>
              <a:rPr lang="ar-SA" dirty="0"/>
              <a:t>4- امكانية ظهور سلالات مقاومة من </a:t>
            </a:r>
            <a:r>
              <a:rPr lang="ar-SA" dirty="0" err="1"/>
              <a:t>الافات</a:t>
            </a:r>
            <a:r>
              <a:rPr lang="ar-SA" dirty="0"/>
              <a:t> قد تكون اشد خطورة وفتكا للنبات فعند دخول مبيد الرش </a:t>
            </a:r>
            <a:r>
              <a:rPr lang="en-GB" dirty="0" err="1"/>
              <a:t>ddt</a:t>
            </a:r>
            <a:r>
              <a:rPr lang="en-GB" dirty="0"/>
              <a:t> </a:t>
            </a:r>
            <a:r>
              <a:rPr lang="ar-SA" dirty="0"/>
              <a:t> ويعود بعد عشر سنوات ان الحشرات كالبعوض والذباب المنزلي والكثير من الحشرات الاخرى مقاومة لهذا المبيد </a:t>
            </a:r>
          </a:p>
          <a:p>
            <a:endParaRPr lang="ar-SA" dirty="0"/>
          </a:p>
        </p:txBody>
      </p:sp>
    </p:spTree>
    <p:extLst>
      <p:ext uri="{BB962C8B-B14F-4D97-AF65-F5344CB8AC3E}">
        <p14:creationId xmlns:p14="http://schemas.microsoft.com/office/powerpoint/2010/main" val="2962997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blipFill>
            <a:blip r:embed="rId2"/>
            <a:tile tx="0" ty="0" sx="100000" sy="100000" flip="none" algn="tl"/>
          </a:blipFill>
        </p:spPr>
        <p:txBody>
          <a:bodyPr>
            <a:normAutofit lnSpcReduction="10000"/>
          </a:bodyPr>
          <a:lstStyle/>
          <a:p>
            <a:pPr algn="just"/>
            <a:r>
              <a:rPr lang="ar-SA" dirty="0"/>
              <a:t>5- قتل الحشرات الاقتصادية النافعة التي تعتبر من اهم الملحقات النباتية في انتاج العسل </a:t>
            </a:r>
          </a:p>
          <a:p>
            <a:pPr algn="just"/>
            <a:r>
              <a:rPr lang="ar-SA" dirty="0"/>
              <a:t>6- </a:t>
            </a:r>
            <a:r>
              <a:rPr lang="ar-SA" dirty="0" err="1"/>
              <a:t>التاثير</a:t>
            </a:r>
            <a:r>
              <a:rPr lang="ar-SA" dirty="0"/>
              <a:t> المباشر على صحة الانسان ان الكثير من المبيدات لها </a:t>
            </a:r>
            <a:r>
              <a:rPr lang="ar-SA" dirty="0" err="1"/>
              <a:t>تاثير</a:t>
            </a:r>
            <a:r>
              <a:rPr lang="ar-SA" dirty="0"/>
              <a:t> طويل يكون بطول فترة بقاءها وتمتد حتى بعد فقد حياة الانسان حيث تعمل المبيدات الفسفورية  على اتلاف الجهاز العصبي </a:t>
            </a:r>
            <a:r>
              <a:rPr lang="ar-SA" dirty="0" err="1"/>
              <a:t>للانسان</a:t>
            </a:r>
            <a:r>
              <a:rPr lang="ar-SA" dirty="0"/>
              <a:t> اضافة الى الامراض السرطانية وايضا تؤدي الى فقدان الذاكرة وتشوهات سلوكية وخلقية وتلف الكبد والاسراع </a:t>
            </a:r>
            <a:r>
              <a:rPr lang="ar-SA" dirty="0" err="1"/>
              <a:t>بالاصابات</a:t>
            </a:r>
            <a:r>
              <a:rPr lang="ar-SA" dirty="0"/>
              <a:t> الفيروسية وغيرها من الامراض مثل العمى وغيرها من الامراض</a:t>
            </a:r>
          </a:p>
          <a:p>
            <a:endParaRPr lang="ar-SA" dirty="0"/>
          </a:p>
        </p:txBody>
      </p:sp>
    </p:spTree>
    <p:extLst>
      <p:ext uri="{BB962C8B-B14F-4D97-AF65-F5344CB8AC3E}">
        <p14:creationId xmlns:p14="http://schemas.microsoft.com/office/powerpoint/2010/main" val="1094297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92500" lnSpcReduction="10000"/>
          </a:bodyPr>
          <a:lstStyle/>
          <a:p>
            <a:pPr algn="just"/>
            <a:r>
              <a:rPr lang="ar-SA" dirty="0"/>
              <a:t>7- تعمل المبيدات على تلوث المياه السطحية </a:t>
            </a:r>
            <a:r>
              <a:rPr lang="ar-SA" dirty="0" err="1"/>
              <a:t>والمياة</a:t>
            </a:r>
            <a:r>
              <a:rPr lang="ar-SA" dirty="0"/>
              <a:t> الجوفية </a:t>
            </a:r>
            <a:r>
              <a:rPr lang="ar-SA" dirty="0" err="1"/>
              <a:t>ومياة</a:t>
            </a:r>
            <a:r>
              <a:rPr lang="ar-SA" dirty="0"/>
              <a:t> المجاري ومياه الشرب كما تعمل على تلوث الاسماك وغيرها من الاحياء المائية </a:t>
            </a:r>
          </a:p>
          <a:p>
            <a:pPr algn="just"/>
            <a:r>
              <a:rPr lang="ar-SA" dirty="0"/>
              <a:t>8-تؤدي المبيدات الى </a:t>
            </a:r>
            <a:r>
              <a:rPr lang="ar-SA" dirty="0" err="1"/>
              <a:t>التاثير</a:t>
            </a:r>
            <a:r>
              <a:rPr lang="ar-SA" dirty="0"/>
              <a:t> على الطيور سواء المفترسة منها على الحشرات او التي تتغذى على الاحياء المائية وان اكثر حالات تسمم الطيور </a:t>
            </a:r>
            <a:r>
              <a:rPr lang="ar-SA" dirty="0" err="1"/>
              <a:t>تاتي</a:t>
            </a:r>
            <a:r>
              <a:rPr lang="ar-SA" dirty="0"/>
              <a:t>  من تناول الحبوب المعاملة بمبيدات اثناء عملية البذار او عند تناولها الحشرات المعرضة للمبيدات </a:t>
            </a:r>
          </a:p>
          <a:p>
            <a:pPr algn="just"/>
            <a:r>
              <a:rPr lang="ar-SA" dirty="0"/>
              <a:t>9- للمبيدات اثر مثبط ما لا نهاية ومتبقيات المبيدات في التربة ذات اثر تراكمي  يعد من مثبطات نمو الجذور مما يؤدي الى </a:t>
            </a:r>
            <a:r>
              <a:rPr lang="ar-SA" dirty="0" err="1" smtClean="0"/>
              <a:t>خفظ</a:t>
            </a:r>
            <a:r>
              <a:rPr lang="ar-SA" dirty="0" smtClean="0"/>
              <a:t> </a:t>
            </a:r>
            <a:r>
              <a:rPr lang="ar-SA" dirty="0"/>
              <a:t>كمية الانتاج </a:t>
            </a:r>
          </a:p>
        </p:txBody>
      </p:sp>
    </p:spTree>
    <p:extLst>
      <p:ext uri="{BB962C8B-B14F-4D97-AF65-F5344CB8AC3E}">
        <p14:creationId xmlns:p14="http://schemas.microsoft.com/office/powerpoint/2010/main" val="723782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الاثار السلبية لتسميد التربة بمواد عضوية غير متحللة </a:t>
            </a:r>
            <a:endParaRPr lang="ar-SA" dirty="0"/>
          </a:p>
        </p:txBody>
      </p:sp>
      <p:sp>
        <p:nvSpPr>
          <p:cNvPr id="3" name="عنصر نائب للمحتوى 2"/>
          <p:cNvSpPr>
            <a:spLocks noGrp="1"/>
          </p:cNvSpPr>
          <p:nvPr>
            <p:ph idx="1"/>
          </p:nvPr>
        </p:nvSpPr>
        <p:spPr/>
        <p:txBody>
          <a:bodyPr>
            <a:normAutofit fontScale="92500"/>
          </a:bodyPr>
          <a:lstStyle/>
          <a:p>
            <a:r>
              <a:rPr lang="ar-SA" dirty="0" smtClean="0"/>
              <a:t>نقص </a:t>
            </a:r>
            <a:r>
              <a:rPr lang="en-US" dirty="0" smtClean="0"/>
              <a:t>N  </a:t>
            </a:r>
            <a:r>
              <a:rPr lang="ar-SA" dirty="0" smtClean="0"/>
              <a:t>الذائب وذلك لان </a:t>
            </a:r>
            <a:r>
              <a:rPr lang="ar-SA" dirty="0" err="1" smtClean="0"/>
              <a:t>كا</a:t>
            </a:r>
            <a:r>
              <a:rPr lang="ar-SA" dirty="0" smtClean="0"/>
              <a:t> </a:t>
            </a:r>
            <a:r>
              <a:rPr lang="ar-SA" dirty="0" err="1" smtClean="0"/>
              <a:t>ئنات</a:t>
            </a:r>
            <a:r>
              <a:rPr lang="ar-SA" dirty="0" smtClean="0"/>
              <a:t> التحلل تحتاج النتروجين لبناء اجسامها وتحصل علية من التربة مما يسبب نقص وقتي في النتروجين الذائب في التربة وتظهر اعراض البيئة على المحصول </a:t>
            </a:r>
          </a:p>
          <a:p>
            <a:r>
              <a:rPr lang="ar-SA" dirty="0" smtClean="0"/>
              <a:t>تحويل </a:t>
            </a:r>
            <a:r>
              <a:rPr lang="en-US" dirty="0" smtClean="0"/>
              <a:t>N</a:t>
            </a:r>
            <a:r>
              <a:rPr lang="ar-SA" dirty="0" smtClean="0"/>
              <a:t>النترات الى </a:t>
            </a:r>
            <a:r>
              <a:rPr lang="en-GB" dirty="0" smtClean="0"/>
              <a:t>N2</a:t>
            </a:r>
            <a:r>
              <a:rPr lang="ar-SA" dirty="0" smtClean="0"/>
              <a:t> اوالى اكاسيد </a:t>
            </a:r>
            <a:r>
              <a:rPr lang="en-US" dirty="0"/>
              <a:t>N</a:t>
            </a:r>
            <a:r>
              <a:rPr lang="ar-SA" dirty="0" smtClean="0"/>
              <a:t> اذ يفقد </a:t>
            </a:r>
            <a:r>
              <a:rPr lang="en-GB" dirty="0" smtClean="0"/>
              <a:t>N</a:t>
            </a:r>
            <a:r>
              <a:rPr lang="ar-SA" dirty="0" smtClean="0"/>
              <a:t> </a:t>
            </a:r>
            <a:r>
              <a:rPr lang="ar-SA" dirty="0" err="1" smtClean="0"/>
              <a:t>النتراتي</a:t>
            </a:r>
            <a:r>
              <a:rPr lang="ar-SA" dirty="0" smtClean="0"/>
              <a:t> بالتطاير عكس النترجة </a:t>
            </a:r>
          </a:p>
          <a:p>
            <a:r>
              <a:rPr lang="ar-SA" dirty="0" smtClean="0"/>
              <a:t>اختزال النسبة بين </a:t>
            </a:r>
            <a:r>
              <a:rPr lang="en-GB" dirty="0" smtClean="0"/>
              <a:t>O2</a:t>
            </a:r>
            <a:r>
              <a:rPr lang="ar-SA" dirty="0" smtClean="0"/>
              <a:t>وبين </a:t>
            </a:r>
            <a:r>
              <a:rPr lang="en-GB" dirty="0" smtClean="0"/>
              <a:t>C02</a:t>
            </a:r>
            <a:r>
              <a:rPr lang="ar-SA" dirty="0" smtClean="0"/>
              <a:t>في الهواء الجوي اذ ينتج عن تحلل المادة العضوية ذات النسبة الواسعة </a:t>
            </a:r>
            <a:r>
              <a:rPr lang="en-GB" dirty="0" smtClean="0"/>
              <a:t>C:N </a:t>
            </a:r>
            <a:r>
              <a:rPr lang="ar-SA" dirty="0" smtClean="0"/>
              <a:t> انطلاق كميات كبيرة من  </a:t>
            </a:r>
            <a:r>
              <a:rPr lang="en-GB" dirty="0" smtClean="0"/>
              <a:t>CO2</a:t>
            </a:r>
            <a:r>
              <a:rPr lang="ar-SA" dirty="0" smtClean="0"/>
              <a:t>واستهلاك كميات كبيرة من الاوكسجين </a:t>
            </a:r>
          </a:p>
          <a:p>
            <a:endParaRPr lang="ar-SA" dirty="0"/>
          </a:p>
        </p:txBody>
      </p:sp>
    </p:spTree>
    <p:extLst>
      <p:ext uri="{BB962C8B-B14F-4D97-AF65-F5344CB8AC3E}">
        <p14:creationId xmlns:p14="http://schemas.microsoft.com/office/powerpoint/2010/main" val="858217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685800" y="1676400"/>
            <a:ext cx="8229600" cy="4525963"/>
          </a:xfrm>
          <a:blipFill>
            <a:blip r:embed="rId2"/>
            <a:tile tx="0" ty="0" sx="100000" sy="100000" flip="none" algn="tl"/>
          </a:blipFill>
        </p:spPr>
        <p:txBody>
          <a:bodyPr>
            <a:normAutofit fontScale="92500" lnSpcReduction="10000"/>
          </a:bodyPr>
          <a:lstStyle/>
          <a:p>
            <a:r>
              <a:rPr lang="ar-SA" dirty="0" smtClean="0"/>
              <a:t>هدم دبال التربة </a:t>
            </a:r>
          </a:p>
          <a:p>
            <a:r>
              <a:rPr lang="ar-SA" dirty="0" smtClean="0"/>
              <a:t>اضطراب حركة الماء الشعري اذ  يختل نظام حبيبات التربة  بوجود مواد </a:t>
            </a:r>
            <a:r>
              <a:rPr lang="ar-SA" dirty="0" err="1" smtClean="0"/>
              <a:t>عظوية</a:t>
            </a:r>
            <a:r>
              <a:rPr lang="ar-SA" dirty="0" smtClean="0"/>
              <a:t> غير متحللة وبذلك لا يتوفر الماء الى البذور او الجذور </a:t>
            </a:r>
          </a:p>
          <a:p>
            <a:r>
              <a:rPr lang="ar-SA" dirty="0" smtClean="0"/>
              <a:t>ارتفاع درجة الحرارة اذ ينتج عن تحلل المادة العضوية ذات نسبة </a:t>
            </a:r>
            <a:r>
              <a:rPr lang="en-GB" dirty="0" smtClean="0"/>
              <a:t>C:N</a:t>
            </a:r>
            <a:r>
              <a:rPr lang="ar-SA" dirty="0" smtClean="0"/>
              <a:t> الواسعة الى ارتفاع درجة حرارة مما يؤثر على </a:t>
            </a:r>
            <a:r>
              <a:rPr lang="ar-SA" dirty="0" err="1" smtClean="0"/>
              <a:t>البادرات</a:t>
            </a:r>
            <a:r>
              <a:rPr lang="ar-SA" dirty="0" smtClean="0"/>
              <a:t> </a:t>
            </a:r>
          </a:p>
          <a:p>
            <a:r>
              <a:rPr lang="ar-SA" dirty="0" smtClean="0"/>
              <a:t>تكوين مواد سامة وذلك نتيجة للظروف اللاهوائية  والنشاط العائلي للكائنات الدقيقة كما ان </a:t>
            </a:r>
            <a:r>
              <a:rPr lang="ar-SA" dirty="0" err="1" smtClean="0"/>
              <a:t>الفظلات</a:t>
            </a:r>
            <a:r>
              <a:rPr lang="ar-SA" dirty="0" smtClean="0"/>
              <a:t> الخام والمختزلة جزئيا تسبب  انتشار بعض الامراض الفطرية والحشرية في النباتات </a:t>
            </a:r>
          </a:p>
          <a:p>
            <a:endParaRPr lang="ar-SA" dirty="0"/>
          </a:p>
        </p:txBody>
      </p:sp>
    </p:spTree>
    <p:extLst>
      <p:ext uri="{BB962C8B-B14F-4D97-AF65-F5344CB8AC3E}">
        <p14:creationId xmlns:p14="http://schemas.microsoft.com/office/powerpoint/2010/main" val="3218742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المحاضرة الثالثة </a:t>
            </a:r>
            <a:endParaRPr lang="ar-SA" dirty="0"/>
          </a:p>
        </p:txBody>
      </p:sp>
      <p:sp>
        <p:nvSpPr>
          <p:cNvPr id="3" name="عنصر نائب للمحتوى 2"/>
          <p:cNvSpPr>
            <a:spLocks noGrp="1"/>
          </p:cNvSpPr>
          <p:nvPr>
            <p:ph idx="1"/>
          </p:nvPr>
        </p:nvSpPr>
        <p:spPr>
          <a:blipFill>
            <a:blip r:embed="rId2"/>
            <a:tile tx="0" ty="0" sx="100000" sy="100000" flip="none" algn="tl"/>
          </a:blipFill>
        </p:spPr>
        <p:txBody>
          <a:bodyPr>
            <a:normAutofit lnSpcReduction="10000"/>
          </a:bodyPr>
          <a:lstStyle/>
          <a:p>
            <a:r>
              <a:rPr lang="ar-SA" dirty="0" smtClean="0"/>
              <a:t>اضرار الاسمدة الكيميائية </a:t>
            </a:r>
          </a:p>
          <a:p>
            <a:r>
              <a:rPr lang="ar-SA" dirty="0" smtClean="0"/>
              <a:t>اضرار المبيدات </a:t>
            </a:r>
          </a:p>
          <a:p>
            <a:r>
              <a:rPr lang="ar-SA" dirty="0" smtClean="0"/>
              <a:t>مقارنة بين الاسمدة الكيميائية والعضوية</a:t>
            </a:r>
          </a:p>
          <a:p>
            <a:r>
              <a:rPr lang="ar-SA" dirty="0" smtClean="0"/>
              <a:t>مساوئ المبيدات على التربة  </a:t>
            </a:r>
          </a:p>
          <a:p>
            <a:r>
              <a:rPr lang="ar-SA" dirty="0" smtClean="0"/>
              <a:t>اضرار الاسمدة النيتروجينية </a:t>
            </a:r>
          </a:p>
          <a:p>
            <a:r>
              <a:rPr lang="ar-SA" dirty="0" smtClean="0"/>
              <a:t>اضرار الاسمدة الفوسفاتية </a:t>
            </a:r>
          </a:p>
          <a:p>
            <a:r>
              <a:rPr lang="ar-SA" dirty="0" smtClean="0"/>
              <a:t>اضرار  اسمدة العناصر الثقيلة </a:t>
            </a:r>
          </a:p>
          <a:p>
            <a:r>
              <a:rPr lang="ar-SA" dirty="0" smtClean="0"/>
              <a:t>اضرار الاسمدة العضوية الغير متحللة</a:t>
            </a:r>
            <a:endParaRPr lang="ar-SA" dirty="0"/>
          </a:p>
        </p:txBody>
      </p:sp>
    </p:spTree>
    <p:extLst>
      <p:ext uri="{BB962C8B-B14F-4D97-AF65-F5344CB8AC3E}">
        <p14:creationId xmlns:p14="http://schemas.microsoft.com/office/powerpoint/2010/main" val="4275400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lnSpcReduction="10000"/>
          </a:bodyPr>
          <a:lstStyle/>
          <a:p>
            <a:pPr marL="0" indent="0">
              <a:buNone/>
            </a:pPr>
            <a:r>
              <a:rPr lang="ar-SA" b="1" dirty="0" smtClean="0"/>
              <a:t>ا- ان </a:t>
            </a:r>
            <a:r>
              <a:rPr lang="ar-SA" b="1" dirty="0"/>
              <a:t>استخدام الأسمدة </a:t>
            </a:r>
            <a:r>
              <a:rPr lang="ar-SA" b="1" dirty="0" smtClean="0"/>
              <a:t>الكيميائية </a:t>
            </a:r>
            <a:r>
              <a:rPr lang="ar-SA" b="1" dirty="0" err="1" smtClean="0"/>
              <a:t>والتى</a:t>
            </a:r>
            <a:r>
              <a:rPr lang="ar-SA" b="1" dirty="0" smtClean="0"/>
              <a:t> </a:t>
            </a:r>
            <a:r>
              <a:rPr lang="ar-SA" b="1" dirty="0"/>
              <a:t>تحتوي على مواد نيتروجينية قد تؤدي إلى الإصابة بأمراض سرطانية وتصل من خلال مياه الصرف إلى مياه </a:t>
            </a:r>
            <a:r>
              <a:rPr lang="ar-SA" b="1" dirty="0" smtClean="0"/>
              <a:t>الانهار </a:t>
            </a:r>
            <a:r>
              <a:rPr lang="ar-SA" b="1" dirty="0"/>
              <a:t>والمياه الجوفية، المستخدمة في الشرب، وتتحول النترات في أمعاء الإنسان إلى مادة </a:t>
            </a:r>
            <a:r>
              <a:rPr lang="ar-SA" b="1" dirty="0" err="1"/>
              <a:t>النيتريت</a:t>
            </a:r>
            <a:r>
              <a:rPr lang="ar-SA" b="1" dirty="0"/>
              <a:t> المسببة لـسرطان الدم في المعدة والأمعاء.</a:t>
            </a:r>
          </a:p>
          <a:p>
            <a:pPr marL="0" indent="0">
              <a:buNone/>
            </a:pPr>
            <a:r>
              <a:rPr lang="ar-SA" b="1" dirty="0"/>
              <a:t> </a:t>
            </a:r>
          </a:p>
          <a:p>
            <a:pPr marL="0" indent="0">
              <a:buNone/>
            </a:pPr>
            <a:r>
              <a:rPr lang="ar-SA" b="1" dirty="0" smtClean="0"/>
              <a:t>2-</a:t>
            </a:r>
            <a:r>
              <a:rPr lang="ar-SA" b="1" dirty="0"/>
              <a:t> يؤدى الافراط </a:t>
            </a:r>
            <a:r>
              <a:rPr lang="ar-SA" b="1" dirty="0" err="1"/>
              <a:t>فى</a:t>
            </a:r>
            <a:r>
              <a:rPr lang="ar-SA" b="1" dirty="0"/>
              <a:t> استخدام الأسمدة إلى رفع نسبة التلوث </a:t>
            </a:r>
            <a:r>
              <a:rPr lang="ar-SA" b="1" dirty="0" err="1"/>
              <a:t>فى</a:t>
            </a:r>
            <a:r>
              <a:rPr lang="ar-SA" b="1" dirty="0"/>
              <a:t> كلاً من التربة </a:t>
            </a:r>
            <a:r>
              <a:rPr lang="ar-SA" b="1" dirty="0" err="1"/>
              <a:t>والمياة</a:t>
            </a:r>
            <a:r>
              <a:rPr lang="ar-SA" b="1" dirty="0"/>
              <a:t> بسب العناصر الضارة التي تخلفها الأسمدة </a:t>
            </a:r>
            <a:r>
              <a:rPr lang="ar-SA" b="1" dirty="0" err="1"/>
              <a:t>فى</a:t>
            </a:r>
            <a:r>
              <a:rPr lang="ar-SA" b="1" dirty="0"/>
              <a:t> التربة وفى </a:t>
            </a:r>
            <a:r>
              <a:rPr lang="ar-SA" b="1" dirty="0" err="1"/>
              <a:t>مياة</a:t>
            </a:r>
            <a:r>
              <a:rPr lang="ar-SA" b="1" dirty="0"/>
              <a:t> الصرف .</a:t>
            </a:r>
          </a:p>
          <a:p>
            <a:endParaRPr lang="ar-SA" dirty="0"/>
          </a:p>
        </p:txBody>
      </p:sp>
    </p:spTree>
    <p:extLst>
      <p:ext uri="{BB962C8B-B14F-4D97-AF65-F5344CB8AC3E}">
        <p14:creationId xmlns:p14="http://schemas.microsoft.com/office/powerpoint/2010/main" val="176982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0"/>
            <a:ext cx="9144000" cy="2743199"/>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a:bodyPr>
          <a:lstStyle/>
          <a:p>
            <a:r>
              <a:rPr lang="ar-SA" b="1" dirty="0"/>
              <a:t>أضرار الأسمدة الكيميائية وتأثيرها على البيئة والإنسان</a:t>
            </a:r>
            <a:br>
              <a:rPr lang="ar-SA" b="1" dirty="0"/>
            </a:br>
            <a:endParaRPr lang="ar-SA" dirty="0"/>
          </a:p>
        </p:txBody>
      </p:sp>
      <p:sp>
        <p:nvSpPr>
          <p:cNvPr id="3" name="عنوان فرعي 2"/>
          <p:cNvSpPr>
            <a:spLocks noGrp="1"/>
          </p:cNvSpPr>
          <p:nvPr>
            <p:ph type="subTitle" idx="1"/>
          </p:nvPr>
        </p:nvSpPr>
        <p:spPr>
          <a:xfrm>
            <a:off x="0" y="1981200"/>
            <a:ext cx="8991600" cy="4724400"/>
          </a:xfrm>
          <a:gradFill flip="none" rotWithShape="1">
            <a:gsLst>
              <a:gs pos="0">
                <a:srgbClr val="E6DCAC"/>
              </a:gs>
              <a:gs pos="12000">
                <a:srgbClr val="E6D78A"/>
              </a:gs>
              <a:gs pos="30000">
                <a:srgbClr val="C7AC4C"/>
              </a:gs>
              <a:gs pos="45000">
                <a:srgbClr val="E6D78A"/>
              </a:gs>
              <a:gs pos="77000">
                <a:srgbClr val="C7AC4C"/>
              </a:gs>
              <a:gs pos="100000">
                <a:srgbClr val="E6DCAC"/>
              </a:gs>
            </a:gsLst>
            <a:lin ang="13500000" scaled="1"/>
            <a:tileRect/>
          </a:gradFill>
        </p:spPr>
        <p:txBody>
          <a:bodyPr>
            <a:normAutofit/>
          </a:bodyPr>
          <a:lstStyle/>
          <a:p>
            <a:pPr algn="just"/>
            <a:r>
              <a:rPr lang="ar-SA" dirty="0">
                <a:solidFill>
                  <a:schemeClr val="tx1"/>
                </a:solidFill>
              </a:rPr>
              <a:t>ا</a:t>
            </a:r>
            <a:r>
              <a:rPr lang="ar-SA" dirty="0" smtClean="0">
                <a:solidFill>
                  <a:schemeClr val="tx1"/>
                </a:solidFill>
              </a:rPr>
              <a:t>عتمد </a:t>
            </a:r>
            <a:r>
              <a:rPr lang="ar-SA" dirty="0">
                <a:solidFill>
                  <a:schemeClr val="tx1"/>
                </a:solidFill>
              </a:rPr>
              <a:t>الزراعة </a:t>
            </a:r>
            <a:r>
              <a:rPr lang="ar-SA" dirty="0" err="1">
                <a:solidFill>
                  <a:schemeClr val="tx1"/>
                </a:solidFill>
              </a:rPr>
              <a:t>فى</a:t>
            </a:r>
            <a:r>
              <a:rPr lang="ar-SA" dirty="0">
                <a:solidFill>
                  <a:schemeClr val="tx1"/>
                </a:solidFill>
              </a:rPr>
              <a:t> الوقت </a:t>
            </a:r>
            <a:r>
              <a:rPr lang="ar-SA" dirty="0" err="1">
                <a:solidFill>
                  <a:schemeClr val="tx1"/>
                </a:solidFill>
              </a:rPr>
              <a:t>الحالى</a:t>
            </a:r>
            <a:r>
              <a:rPr lang="ar-SA" dirty="0">
                <a:solidFill>
                  <a:schemeClr val="tx1"/>
                </a:solidFill>
              </a:rPr>
              <a:t> على الأسمدة الكيميائية بشكل </a:t>
            </a:r>
            <a:r>
              <a:rPr lang="ar-SA" dirty="0" err="1">
                <a:solidFill>
                  <a:schemeClr val="tx1"/>
                </a:solidFill>
              </a:rPr>
              <a:t>أساسى</a:t>
            </a:r>
            <a:r>
              <a:rPr lang="ar-SA" dirty="0">
                <a:solidFill>
                  <a:schemeClr val="tx1"/>
                </a:solidFill>
              </a:rPr>
              <a:t>، لزيادة الإنتاج وتعويض النقص </a:t>
            </a:r>
            <a:r>
              <a:rPr lang="ar-SA" dirty="0" err="1">
                <a:solidFill>
                  <a:schemeClr val="tx1"/>
                </a:solidFill>
              </a:rPr>
              <a:t>فى</a:t>
            </a:r>
            <a:r>
              <a:rPr lang="ar-SA" dirty="0">
                <a:solidFill>
                  <a:schemeClr val="tx1"/>
                </a:solidFill>
              </a:rPr>
              <a:t> المواد الغذائية بالتربة إلا أن الإفراط </a:t>
            </a:r>
            <a:r>
              <a:rPr lang="ar-SA" dirty="0" err="1">
                <a:solidFill>
                  <a:schemeClr val="tx1"/>
                </a:solidFill>
              </a:rPr>
              <a:t>فى</a:t>
            </a:r>
            <a:r>
              <a:rPr lang="ar-SA" dirty="0">
                <a:solidFill>
                  <a:schemeClr val="tx1"/>
                </a:solidFill>
              </a:rPr>
              <a:t> </a:t>
            </a:r>
            <a:r>
              <a:rPr lang="ar-SA" dirty="0" err="1">
                <a:solidFill>
                  <a:schemeClr val="tx1"/>
                </a:solidFill>
              </a:rPr>
              <a:t>إستخدام</a:t>
            </a:r>
            <a:r>
              <a:rPr lang="ar-SA" dirty="0">
                <a:solidFill>
                  <a:schemeClr val="tx1"/>
                </a:solidFill>
              </a:rPr>
              <a:t>  الأسمدة </a:t>
            </a:r>
            <a:r>
              <a:rPr lang="ar-SA" dirty="0" smtClean="0">
                <a:solidFill>
                  <a:schemeClr val="tx1"/>
                </a:solidFill>
              </a:rPr>
              <a:t>الكيميائية يعود </a:t>
            </a:r>
            <a:r>
              <a:rPr lang="ar-SA" dirty="0">
                <a:solidFill>
                  <a:schemeClr val="tx1"/>
                </a:solidFill>
              </a:rPr>
              <a:t>بالضرر على كلاً من، التربة والبيئة والإنسان وتخلف الأسمدة </a:t>
            </a:r>
            <a:r>
              <a:rPr lang="ar-SA" dirty="0" smtClean="0">
                <a:solidFill>
                  <a:schemeClr val="tx1"/>
                </a:solidFill>
              </a:rPr>
              <a:t>الكيميائية بعد تحللها  </a:t>
            </a:r>
            <a:r>
              <a:rPr lang="ar-SA" dirty="0">
                <a:solidFill>
                  <a:schemeClr val="tx1"/>
                </a:solidFill>
              </a:rPr>
              <a:t>العديد من المواد الضارة والسامة </a:t>
            </a:r>
            <a:r>
              <a:rPr lang="ar-SA" dirty="0" err="1">
                <a:solidFill>
                  <a:schemeClr val="tx1"/>
                </a:solidFill>
              </a:rPr>
              <a:t>والتى</a:t>
            </a:r>
            <a:r>
              <a:rPr lang="ar-SA" dirty="0">
                <a:solidFill>
                  <a:schemeClr val="tx1"/>
                </a:solidFill>
              </a:rPr>
              <a:t> لا تتمكن التربة من معالجتها.</a:t>
            </a:r>
          </a:p>
        </p:txBody>
      </p:sp>
    </p:spTree>
    <p:extLst>
      <p:ext uri="{BB962C8B-B14F-4D97-AF65-F5344CB8AC3E}">
        <p14:creationId xmlns:p14="http://schemas.microsoft.com/office/powerpoint/2010/main" val="94943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marL="0" indent="0">
              <a:buNone/>
            </a:pPr>
            <a:r>
              <a:rPr lang="ar-SA" b="1" dirty="0" smtClean="0"/>
              <a:t>3- تعمل </a:t>
            </a:r>
            <a:r>
              <a:rPr lang="ar-SA" b="1" dirty="0"/>
              <a:t>الأسمدة على زيادة النمو الخضري للنباتات بشكل كبير، لذا فإن الاستخدام الزائد للأسمدة يحقق النمو الخضري على حساب الثمار والمحاصيل، خاصة عند استخدام الأسمدة الغنية بالنترات، وذلك يؤدي لإصابة المحاصيل بالأمراض والحشرات، وهو ما يتسبب </a:t>
            </a:r>
            <a:r>
              <a:rPr lang="ar-SA" b="1" dirty="0" err="1"/>
              <a:t>فى</a:t>
            </a:r>
            <a:r>
              <a:rPr lang="ar-SA" b="1" dirty="0"/>
              <a:t> قلة المحصول.</a:t>
            </a:r>
          </a:p>
          <a:p>
            <a:pPr marL="0" indent="0">
              <a:buNone/>
            </a:pPr>
            <a:r>
              <a:rPr lang="ar-SA" b="1" dirty="0"/>
              <a:t> </a:t>
            </a:r>
          </a:p>
          <a:p>
            <a:pPr marL="0" indent="0">
              <a:buNone/>
            </a:pPr>
            <a:r>
              <a:rPr lang="ar-SA" b="1" dirty="0" smtClean="0"/>
              <a:t>4-</a:t>
            </a:r>
            <a:r>
              <a:rPr lang="ar-SA" b="1" dirty="0"/>
              <a:t> يحتوى سماد اليوريا على مادة </a:t>
            </a:r>
            <a:r>
              <a:rPr lang="ar-SA" b="1" dirty="0" err="1"/>
              <a:t>البيوريت</a:t>
            </a:r>
            <a:r>
              <a:rPr lang="ar-SA" b="1" dirty="0"/>
              <a:t> السامة والتي تنشط عند ارتفاع درجة الحرارة، كما أن تحلل اليوريا يؤدى الى تطاير غاز الأمونيا منها، لذا فان الإفراط </a:t>
            </a:r>
            <a:r>
              <a:rPr lang="ar-SA" b="1" dirty="0" err="1"/>
              <a:t>فى</a:t>
            </a:r>
            <a:r>
              <a:rPr lang="ar-SA" b="1" dirty="0"/>
              <a:t> استخدمها يسبب التهابات الجهاز التنفسي وإصابة الرجال بالعقم.</a:t>
            </a:r>
          </a:p>
          <a:p>
            <a:r>
              <a:rPr lang="ar-SA" b="1" dirty="0"/>
              <a:t> </a:t>
            </a:r>
          </a:p>
          <a:p>
            <a:endParaRPr lang="ar-SA" dirty="0"/>
          </a:p>
        </p:txBody>
      </p:sp>
    </p:spTree>
    <p:extLst>
      <p:ext uri="{BB962C8B-B14F-4D97-AF65-F5344CB8AC3E}">
        <p14:creationId xmlns:p14="http://schemas.microsoft.com/office/powerpoint/2010/main" val="1261567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pPr marL="0" indent="0" algn="just">
              <a:buNone/>
            </a:pPr>
            <a:r>
              <a:rPr lang="ar-SA" b="1" dirty="0" smtClean="0"/>
              <a:t>5- تراكم العناصر </a:t>
            </a:r>
            <a:r>
              <a:rPr lang="ar-SA" b="1" dirty="0"/>
              <a:t>الثقيلة الضارة في التربة  وذلك بسبب استخدام الأسمدة الفوسفاتية، والتي تؤدي إلى تراكم عنصر الكادميوم الضار بصحة الإنسان سواء من خلال وصوله من النبات أو الحيوان.</a:t>
            </a:r>
          </a:p>
          <a:p>
            <a:pPr marL="0" indent="0" algn="just">
              <a:buNone/>
            </a:pPr>
            <a:r>
              <a:rPr lang="ar-SA" b="1" dirty="0"/>
              <a:t> </a:t>
            </a:r>
          </a:p>
          <a:p>
            <a:pPr marL="0" indent="0" algn="just">
              <a:buNone/>
            </a:pPr>
            <a:r>
              <a:rPr lang="ar-SA" b="1" dirty="0" smtClean="0"/>
              <a:t>6-</a:t>
            </a:r>
            <a:r>
              <a:rPr lang="ar-SA" b="1" dirty="0"/>
              <a:t> نمو الطحالب والطفيليات في مجاري المياه بسبب مياه الصرف، وما تحمل من مواد كيماوية ونترات تؤدي إلى تكاثر ونمو الطحالب والطفيليات في المصارف والبحيرات وذلك بخلاف الأسمدة العضوية وهذه العملية تكلف الدولة مبالغ طائلة لتطهيرها والتخلص من تلك الحشائش المائية التي تقلل نسبة الأكسجين في الماء مع إعاقة جريانه.</a:t>
            </a:r>
          </a:p>
          <a:p>
            <a:endParaRPr lang="ar-SA" dirty="0"/>
          </a:p>
        </p:txBody>
      </p:sp>
    </p:spTree>
    <p:extLst>
      <p:ext uri="{BB962C8B-B14F-4D97-AF65-F5344CB8AC3E}">
        <p14:creationId xmlns:p14="http://schemas.microsoft.com/office/powerpoint/2010/main" val="474356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609600"/>
          </a:xfrm>
        </p:spPr>
        <p:txBody>
          <a:bodyPr>
            <a:normAutofit/>
          </a:bodyPr>
          <a:lstStyle/>
          <a:p>
            <a:r>
              <a:rPr lang="ar-SA" sz="1800" b="1" dirty="0" smtClean="0"/>
              <a:t>مقارنة بين السماد المعدني(الكيميائي) والسماد العضوي</a:t>
            </a:r>
            <a:endParaRPr lang="ar-SA" sz="1800" b="1" dirty="0"/>
          </a:p>
        </p:txBody>
      </p:sp>
      <p:graphicFrame>
        <p:nvGraphicFramePr>
          <p:cNvPr id="5" name="عنصر نائب للمحتوى 4"/>
          <p:cNvGraphicFramePr>
            <a:graphicFrameLocks noGrp="1"/>
          </p:cNvGraphicFramePr>
          <p:nvPr>
            <p:ph idx="1"/>
            <p:extLst>
              <p:ext uri="{D42A27DB-BD31-4B8C-83A1-F6EECF244321}">
                <p14:modId xmlns:p14="http://schemas.microsoft.com/office/powerpoint/2010/main" val="715915631"/>
              </p:ext>
            </p:extLst>
          </p:nvPr>
        </p:nvGraphicFramePr>
        <p:xfrm>
          <a:off x="533400" y="762000"/>
          <a:ext cx="8229600" cy="6242179"/>
        </p:xfrm>
        <a:graphic>
          <a:graphicData uri="http://schemas.openxmlformats.org/drawingml/2006/table">
            <a:tbl>
              <a:tblPr rtl="1" firstRow="1" bandRow="1">
                <a:tableStyleId>{5C22544A-7EE6-4342-B048-85BDC9FD1C3A}</a:tableStyleId>
              </a:tblPr>
              <a:tblGrid>
                <a:gridCol w="4114800"/>
                <a:gridCol w="4114800"/>
              </a:tblGrid>
              <a:tr h="378390">
                <a:tc>
                  <a:txBody>
                    <a:bodyPr/>
                    <a:lstStyle/>
                    <a:p>
                      <a:pPr rtl="1"/>
                      <a:r>
                        <a:rPr lang="ar-SA" dirty="0" smtClean="0"/>
                        <a:t>السماد الكيميائي</a:t>
                      </a:r>
                      <a:endParaRPr lang="ar-SA" dirty="0"/>
                    </a:p>
                  </a:txBody>
                  <a:tcPr/>
                </a:tc>
                <a:tc>
                  <a:txBody>
                    <a:bodyPr/>
                    <a:lstStyle/>
                    <a:p>
                      <a:pPr rtl="1"/>
                      <a:r>
                        <a:rPr lang="ar-SA" dirty="0" smtClean="0"/>
                        <a:t>السماد العضوي</a:t>
                      </a:r>
                      <a:endParaRPr lang="ar-SA" dirty="0"/>
                    </a:p>
                  </a:txBody>
                  <a:tcPr/>
                </a:tc>
              </a:tr>
              <a:tr h="662183">
                <a:tc>
                  <a:txBody>
                    <a:bodyPr/>
                    <a:lstStyle/>
                    <a:p>
                      <a:pPr rtl="1"/>
                      <a:r>
                        <a:rPr lang="ar-SA" b="1" dirty="0" smtClean="0"/>
                        <a:t>يحتوي على تراكيز متوسطة الى عالية من العناصر الغذائية</a:t>
                      </a:r>
                      <a:endParaRPr lang="ar-SA" b="1" dirty="0"/>
                    </a:p>
                  </a:txBody>
                  <a:tcPr/>
                </a:tc>
                <a:tc>
                  <a:txBody>
                    <a:bodyPr/>
                    <a:lstStyle/>
                    <a:p>
                      <a:pPr rtl="1"/>
                      <a:r>
                        <a:rPr lang="ar-SA" b="1" dirty="0" smtClean="0"/>
                        <a:t>يحتوي على تراكيز واطئة من العناصر الغذائية</a:t>
                      </a:r>
                      <a:endParaRPr lang="ar-SA" b="1" dirty="0"/>
                    </a:p>
                  </a:txBody>
                  <a:tcPr/>
                </a:tc>
              </a:tr>
              <a:tr h="383646">
                <a:tc>
                  <a:txBody>
                    <a:bodyPr/>
                    <a:lstStyle/>
                    <a:p>
                      <a:pPr rtl="1"/>
                      <a:r>
                        <a:rPr lang="ar-SA" b="1" dirty="0" smtClean="0"/>
                        <a:t>لا يحتاج الى احياء مجهرية لتحلل </a:t>
                      </a:r>
                      <a:endParaRPr lang="ar-SA" b="1" dirty="0"/>
                    </a:p>
                  </a:txBody>
                  <a:tcPr/>
                </a:tc>
                <a:tc>
                  <a:txBody>
                    <a:bodyPr/>
                    <a:lstStyle/>
                    <a:p>
                      <a:pPr rtl="1"/>
                      <a:r>
                        <a:rPr lang="ar-SA" b="1" dirty="0" smtClean="0"/>
                        <a:t>يحتاج الى احياء مجهرية لتحلل </a:t>
                      </a:r>
                      <a:endParaRPr lang="ar-SA" b="1" dirty="0"/>
                    </a:p>
                  </a:txBody>
                  <a:tcPr/>
                </a:tc>
              </a:tr>
              <a:tr h="383646">
                <a:tc>
                  <a:txBody>
                    <a:bodyPr/>
                    <a:lstStyle/>
                    <a:p>
                      <a:pPr rtl="1"/>
                      <a:r>
                        <a:rPr lang="ar-SA" b="1" dirty="0" smtClean="0"/>
                        <a:t>يحتوي على تراكيز ملحية قليلة</a:t>
                      </a:r>
                      <a:endParaRPr lang="ar-SA" b="1" dirty="0"/>
                    </a:p>
                  </a:txBody>
                  <a:tcPr/>
                </a:tc>
                <a:tc>
                  <a:txBody>
                    <a:bodyPr/>
                    <a:lstStyle/>
                    <a:p>
                      <a:pPr rtl="1"/>
                      <a:r>
                        <a:rPr lang="ar-SA" b="1" dirty="0" smtClean="0"/>
                        <a:t>يحتوي على تراكيز عالية من </a:t>
                      </a:r>
                      <a:r>
                        <a:rPr lang="ar-SA" b="1" dirty="0" err="1" smtClean="0"/>
                        <a:t>االملح</a:t>
                      </a:r>
                      <a:r>
                        <a:rPr lang="ar-SA" b="1" dirty="0" smtClean="0"/>
                        <a:t>  </a:t>
                      </a:r>
                      <a:endParaRPr lang="ar-SA" b="1" dirty="0"/>
                    </a:p>
                  </a:txBody>
                  <a:tcPr/>
                </a:tc>
              </a:tr>
              <a:tr h="660824">
                <a:tc>
                  <a:txBody>
                    <a:bodyPr/>
                    <a:lstStyle/>
                    <a:p>
                      <a:pPr rtl="1"/>
                      <a:r>
                        <a:rPr lang="ar-SA" b="1" dirty="0" smtClean="0"/>
                        <a:t>يمكن اضافت للتربة او رش على النبات او مع ماء الري</a:t>
                      </a:r>
                      <a:endParaRPr lang="ar-SA" b="1" dirty="0"/>
                    </a:p>
                  </a:txBody>
                  <a:tcPr/>
                </a:tc>
                <a:tc>
                  <a:txBody>
                    <a:bodyPr/>
                    <a:lstStyle/>
                    <a:p>
                      <a:pPr rtl="1"/>
                      <a:r>
                        <a:rPr lang="ar-SA" b="1" dirty="0" smtClean="0"/>
                        <a:t>اغلب الطرق </a:t>
                      </a:r>
                      <a:r>
                        <a:rPr lang="ar-SA" b="1" dirty="0" err="1" smtClean="0"/>
                        <a:t>لاضافتة</a:t>
                      </a:r>
                      <a:r>
                        <a:rPr lang="ar-SA" b="1" dirty="0" smtClean="0"/>
                        <a:t> للتربة وقليل  ما </a:t>
                      </a:r>
                      <a:r>
                        <a:rPr lang="ar-SA" b="1" dirty="0" err="1" smtClean="0"/>
                        <a:t>يضا</a:t>
                      </a:r>
                      <a:r>
                        <a:rPr lang="ar-SA" b="1" dirty="0" smtClean="0"/>
                        <a:t> ف  ايضا رشا على الاوراق</a:t>
                      </a:r>
                      <a:endParaRPr lang="ar-SA" b="1" dirty="0"/>
                    </a:p>
                  </a:txBody>
                  <a:tcPr/>
                </a:tc>
              </a:tr>
              <a:tr h="660824">
                <a:tc>
                  <a:txBody>
                    <a:bodyPr/>
                    <a:lstStyle/>
                    <a:p>
                      <a:pPr rtl="1"/>
                      <a:r>
                        <a:rPr lang="ar-SA" b="1" dirty="0" smtClean="0"/>
                        <a:t>لا</a:t>
                      </a:r>
                      <a:r>
                        <a:rPr lang="ar-SA" b="1" baseline="0" dirty="0" smtClean="0"/>
                        <a:t> </a:t>
                      </a:r>
                      <a:r>
                        <a:rPr lang="ar-SA" b="1" dirty="0" smtClean="0"/>
                        <a:t>يحسن من خصائص التربة الفيزيائية والكيميائية والحيوية</a:t>
                      </a:r>
                      <a:endParaRPr lang="ar-SA" b="1" dirty="0"/>
                    </a:p>
                  </a:txBody>
                  <a:tcPr/>
                </a:tc>
                <a:tc>
                  <a:txBody>
                    <a:bodyPr/>
                    <a:lstStyle/>
                    <a:p>
                      <a:pPr rtl="1"/>
                      <a:r>
                        <a:rPr lang="ar-SA" b="1" dirty="0" smtClean="0"/>
                        <a:t>يحسن من خصائص التربة الفيزيائية والكيميائية والحيوية</a:t>
                      </a:r>
                      <a:endParaRPr lang="ar-SA" b="1" dirty="0"/>
                    </a:p>
                  </a:txBody>
                  <a:tcPr/>
                </a:tc>
              </a:tr>
              <a:tr h="660824">
                <a:tc>
                  <a:txBody>
                    <a:bodyPr/>
                    <a:lstStyle/>
                    <a:p>
                      <a:pPr rtl="1"/>
                      <a:r>
                        <a:rPr lang="ar-SA" b="1" dirty="0" smtClean="0"/>
                        <a:t>معظم </a:t>
                      </a:r>
                      <a:r>
                        <a:rPr lang="ar-SA" b="1" dirty="0" err="1" smtClean="0"/>
                        <a:t>االاسمدة</a:t>
                      </a:r>
                      <a:r>
                        <a:rPr lang="ar-SA" b="1" dirty="0" smtClean="0"/>
                        <a:t> الفوسفاتية تحوي تراكيز عالية من العناصر الثقيلة السامة</a:t>
                      </a:r>
                      <a:endParaRPr lang="ar-SA" b="1" dirty="0"/>
                    </a:p>
                  </a:txBody>
                  <a:tcPr/>
                </a:tc>
                <a:tc>
                  <a:txBody>
                    <a:bodyPr/>
                    <a:lstStyle/>
                    <a:p>
                      <a:pPr rtl="1"/>
                      <a:r>
                        <a:rPr lang="ar-SA" b="1" dirty="0" smtClean="0"/>
                        <a:t>تحوي تراكيز واطئة من العناصر الثقيلة السامة</a:t>
                      </a:r>
                      <a:endParaRPr lang="ar-SA" b="1" dirty="0"/>
                    </a:p>
                  </a:txBody>
                  <a:tcPr/>
                </a:tc>
              </a:tr>
              <a:tr h="383646">
                <a:tc>
                  <a:txBody>
                    <a:bodyPr/>
                    <a:lstStyle/>
                    <a:p>
                      <a:pPr rtl="1"/>
                      <a:r>
                        <a:rPr lang="ar-SA" b="1" dirty="0" smtClean="0"/>
                        <a:t>لا تحوي على رطوبة ( او قليلة)</a:t>
                      </a:r>
                      <a:endParaRPr lang="ar-SA" b="1" dirty="0"/>
                    </a:p>
                  </a:txBody>
                  <a:tcPr/>
                </a:tc>
                <a:tc>
                  <a:txBody>
                    <a:bodyPr/>
                    <a:lstStyle/>
                    <a:p>
                      <a:pPr rtl="1"/>
                      <a:r>
                        <a:rPr lang="ar-SA" b="1" dirty="0" smtClean="0"/>
                        <a:t>غالبا ما تكون ذات محتو </a:t>
                      </a:r>
                      <a:r>
                        <a:rPr lang="ar-SA" b="1" dirty="0" err="1" smtClean="0"/>
                        <a:t>رطوبي</a:t>
                      </a:r>
                      <a:r>
                        <a:rPr lang="ar-SA" b="1" dirty="0" smtClean="0"/>
                        <a:t> عالي</a:t>
                      </a:r>
                      <a:endParaRPr lang="ar-SA" b="1" dirty="0"/>
                    </a:p>
                  </a:txBody>
                  <a:tcPr/>
                </a:tc>
              </a:tr>
              <a:tr h="383646">
                <a:tc>
                  <a:txBody>
                    <a:bodyPr/>
                    <a:lstStyle/>
                    <a:p>
                      <a:pPr rtl="1"/>
                      <a:r>
                        <a:rPr lang="ar-SA" b="1" dirty="0" smtClean="0"/>
                        <a:t>سهلة التعامل باليد ولا تسبب امراض</a:t>
                      </a:r>
                      <a:endParaRPr lang="ar-SA" b="1" dirty="0"/>
                    </a:p>
                  </a:txBody>
                  <a:tcPr/>
                </a:tc>
                <a:tc>
                  <a:txBody>
                    <a:bodyPr/>
                    <a:lstStyle/>
                    <a:p>
                      <a:pPr rtl="1"/>
                      <a:r>
                        <a:rPr lang="ar-SA" b="1" dirty="0" smtClean="0"/>
                        <a:t>يجب التعامل بها بعناية خوفا من الاصابة </a:t>
                      </a:r>
                      <a:r>
                        <a:rPr lang="ar-SA" b="1" dirty="0" err="1" smtClean="0"/>
                        <a:t>با</a:t>
                      </a:r>
                      <a:r>
                        <a:rPr lang="ar-SA" b="1" dirty="0" smtClean="0"/>
                        <a:t> </a:t>
                      </a:r>
                      <a:r>
                        <a:rPr lang="ar-SA" b="1" dirty="0" err="1" smtClean="0"/>
                        <a:t>لامراض</a:t>
                      </a:r>
                      <a:endParaRPr lang="ar-SA" b="1" dirty="0"/>
                    </a:p>
                  </a:txBody>
                  <a:tcPr/>
                </a:tc>
              </a:tr>
              <a:tr h="383646">
                <a:tc>
                  <a:txBody>
                    <a:bodyPr/>
                    <a:lstStyle/>
                    <a:p>
                      <a:pPr rtl="1"/>
                      <a:r>
                        <a:rPr lang="ar-SA" b="1" dirty="0" smtClean="0"/>
                        <a:t>لونها بين الابيض </a:t>
                      </a:r>
                      <a:r>
                        <a:rPr lang="ar-SA" b="1" dirty="0" err="1" smtClean="0"/>
                        <a:t>اوالرصاصي</a:t>
                      </a:r>
                      <a:r>
                        <a:rPr lang="ar-SA" b="1" baseline="0" dirty="0" smtClean="0"/>
                        <a:t> </a:t>
                      </a:r>
                      <a:r>
                        <a:rPr lang="ar-SA" b="1" dirty="0" smtClean="0"/>
                        <a:t> </a:t>
                      </a:r>
                      <a:r>
                        <a:rPr lang="ar-SA" b="1" dirty="0" err="1" smtClean="0"/>
                        <a:t>اوالاصفر</a:t>
                      </a:r>
                      <a:endParaRPr lang="ar-SA" b="1" dirty="0"/>
                    </a:p>
                  </a:txBody>
                  <a:tcPr/>
                </a:tc>
                <a:tc>
                  <a:txBody>
                    <a:bodyPr/>
                    <a:lstStyle/>
                    <a:p>
                      <a:pPr rtl="1"/>
                      <a:r>
                        <a:rPr lang="ar-SA" b="1" dirty="0" smtClean="0"/>
                        <a:t>لونها داكن</a:t>
                      </a:r>
                      <a:endParaRPr lang="ar-SA" b="1" dirty="0"/>
                    </a:p>
                  </a:txBody>
                  <a:tcPr/>
                </a:tc>
              </a:tr>
              <a:tr h="660824">
                <a:tc>
                  <a:txBody>
                    <a:bodyPr/>
                    <a:lstStyle/>
                    <a:p>
                      <a:pPr rtl="1"/>
                      <a:r>
                        <a:rPr lang="ar-SA" b="1" dirty="0" err="1" smtClean="0"/>
                        <a:t>لايحتوي</a:t>
                      </a:r>
                      <a:r>
                        <a:rPr lang="ar-SA" b="1" dirty="0" smtClean="0"/>
                        <a:t> على روائح </a:t>
                      </a:r>
                      <a:endParaRPr lang="ar-SA" b="1" dirty="0"/>
                    </a:p>
                  </a:txBody>
                  <a:tcPr/>
                </a:tc>
                <a:tc>
                  <a:txBody>
                    <a:bodyPr/>
                    <a:lstStyle/>
                    <a:p>
                      <a:pPr rtl="1"/>
                      <a:r>
                        <a:rPr lang="ar-SA" b="1" dirty="0" smtClean="0"/>
                        <a:t>ذات روائح بسبب تطاير غاز </a:t>
                      </a:r>
                      <a:r>
                        <a:rPr lang="ar-SA" b="1" dirty="0" err="1" smtClean="0"/>
                        <a:t>االمونيا</a:t>
                      </a:r>
                      <a:r>
                        <a:rPr lang="ar-SA" b="1" dirty="0" smtClean="0"/>
                        <a:t> وثاني اوكسيد الكربون والميثان</a:t>
                      </a:r>
                      <a:endParaRPr lang="ar-SA" b="1" dirty="0"/>
                    </a:p>
                  </a:txBody>
                  <a:tcPr/>
                </a:tc>
              </a:tr>
              <a:tr h="383646">
                <a:tc>
                  <a:txBody>
                    <a:bodyPr/>
                    <a:lstStyle/>
                    <a:p>
                      <a:pPr rtl="1"/>
                      <a:r>
                        <a:rPr lang="ar-SA" b="1" dirty="0" smtClean="0"/>
                        <a:t>كمية السماد الكيميائي  </a:t>
                      </a:r>
                      <a:r>
                        <a:rPr lang="ar-SA" b="1" dirty="0" err="1" smtClean="0"/>
                        <a:t>المضا</a:t>
                      </a:r>
                      <a:r>
                        <a:rPr lang="ar-SA" b="1" dirty="0" smtClean="0"/>
                        <a:t> </a:t>
                      </a:r>
                      <a:r>
                        <a:rPr lang="ar-SA" b="1" dirty="0" err="1" smtClean="0"/>
                        <a:t>فة</a:t>
                      </a:r>
                      <a:r>
                        <a:rPr lang="ar-SA" b="1" dirty="0" smtClean="0"/>
                        <a:t> قليله  قياسا بالعضوي </a:t>
                      </a:r>
                      <a:endParaRPr lang="ar-SA" b="1" dirty="0"/>
                    </a:p>
                  </a:txBody>
                  <a:tcPr/>
                </a:tc>
                <a:tc>
                  <a:txBody>
                    <a:bodyPr/>
                    <a:lstStyle/>
                    <a:p>
                      <a:pPr rtl="1"/>
                      <a:r>
                        <a:rPr lang="ar-SA" b="1" dirty="0" smtClean="0"/>
                        <a:t>الكميات المضافة عالية نسبة الى الكيميائي</a:t>
                      </a:r>
                      <a:endParaRPr lang="ar-SA" b="1" dirty="0"/>
                    </a:p>
                  </a:txBody>
                  <a:tcPr/>
                </a:tc>
              </a:tr>
            </a:tbl>
          </a:graphicData>
        </a:graphic>
      </p:graphicFrame>
    </p:spTree>
    <p:extLst>
      <p:ext uri="{BB962C8B-B14F-4D97-AF65-F5344CB8AC3E}">
        <p14:creationId xmlns:p14="http://schemas.microsoft.com/office/powerpoint/2010/main" val="1033118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ماهي الاسمدة الكيميائية </a:t>
            </a:r>
            <a:endParaRPr lang="ar-SA" dirty="0"/>
          </a:p>
        </p:txBody>
      </p:sp>
      <p:sp>
        <p:nvSpPr>
          <p:cNvPr id="3" name="عنصر نائب للمحتوى 2"/>
          <p:cNvSpPr>
            <a:spLocks noGrp="1"/>
          </p:cNvSpPr>
          <p:nvPr>
            <p:ph idx="1"/>
          </p:nvPr>
        </p:nvSpPr>
        <p:spPr/>
        <p:txBody>
          <a:bodyPr>
            <a:normAutofit lnSpcReduction="10000"/>
          </a:bodyPr>
          <a:lstStyle/>
          <a:p>
            <a:r>
              <a:rPr lang="ar-SA" dirty="0" err="1" smtClean="0"/>
              <a:t>ألاسمدة</a:t>
            </a:r>
            <a:r>
              <a:rPr lang="ar-SA" dirty="0" smtClean="0"/>
              <a:t> الكيميائية. </a:t>
            </a:r>
          </a:p>
          <a:p>
            <a:r>
              <a:rPr lang="ar-SA" dirty="0" smtClean="0"/>
              <a:t>تنتج </a:t>
            </a:r>
            <a:r>
              <a:rPr lang="ar-SA" dirty="0"/>
              <a:t>الأسمدة </a:t>
            </a:r>
            <a:r>
              <a:rPr lang="ar-SA" dirty="0" smtClean="0"/>
              <a:t>الكيميائية  </a:t>
            </a:r>
            <a:r>
              <a:rPr lang="ar-SA" dirty="0"/>
              <a:t>من عناصر معينة أو مواد مُصنعة</a:t>
            </a:r>
            <a:r>
              <a:rPr lang="ar-SA" dirty="0" smtClean="0"/>
              <a:t>.</a:t>
            </a:r>
          </a:p>
          <a:p>
            <a:r>
              <a:rPr lang="ar-SA" dirty="0" smtClean="0"/>
              <a:t>من اكثر  </a:t>
            </a:r>
            <a:r>
              <a:rPr lang="ar-SA" dirty="0"/>
              <a:t>الأسمدة </a:t>
            </a:r>
            <a:r>
              <a:rPr lang="ar-SA" dirty="0" smtClean="0"/>
              <a:t>الكيميائية  استخدامًا </a:t>
            </a:r>
            <a:r>
              <a:rPr lang="ar-SA" dirty="0" err="1" smtClean="0"/>
              <a:t>ةالتي</a:t>
            </a:r>
            <a:r>
              <a:rPr lang="ar-SA" dirty="0" smtClean="0"/>
              <a:t>  تُزود </a:t>
            </a:r>
            <a:r>
              <a:rPr lang="ar-SA" dirty="0"/>
              <a:t>النبات بثلاثة عناصر رئيسية هي:</a:t>
            </a:r>
          </a:p>
          <a:p>
            <a:r>
              <a:rPr lang="ar-SA" dirty="0"/>
              <a:t>النيتروجين.</a:t>
            </a:r>
          </a:p>
          <a:p>
            <a:r>
              <a:rPr lang="ar-SA" dirty="0"/>
              <a:t>الفوسفور.</a:t>
            </a:r>
          </a:p>
          <a:p>
            <a:r>
              <a:rPr lang="ar-SA" dirty="0"/>
              <a:t>البوتاسيوم</a:t>
            </a:r>
            <a:r>
              <a:rPr lang="ar-SA" dirty="0" smtClean="0"/>
              <a:t>.</a:t>
            </a:r>
          </a:p>
          <a:p>
            <a:r>
              <a:rPr lang="ar-SA" dirty="0" err="1" smtClean="0"/>
              <a:t>هوسماد</a:t>
            </a:r>
            <a:r>
              <a:rPr lang="ar-SA" dirty="0" smtClean="0"/>
              <a:t> </a:t>
            </a:r>
            <a:r>
              <a:rPr lang="en-US" dirty="0" smtClean="0"/>
              <a:t>NPK</a:t>
            </a:r>
            <a:r>
              <a:rPr lang="ar-SA" dirty="0" smtClean="0"/>
              <a:t> او السماد الثلاثي </a:t>
            </a:r>
            <a:endParaRPr lang="ar-SA" dirty="0"/>
          </a:p>
        </p:txBody>
      </p:sp>
    </p:spTree>
    <p:extLst>
      <p:ext uri="{BB962C8B-B14F-4D97-AF65-F5344CB8AC3E}">
        <p14:creationId xmlns:p14="http://schemas.microsoft.com/office/powerpoint/2010/main" val="1945712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مساوى الاسمدة النيتروجينية </a:t>
            </a:r>
            <a:br>
              <a:rPr lang="ar-SA" dirty="0" smtClean="0"/>
            </a:br>
            <a:endParaRPr lang="ar-SA" dirty="0"/>
          </a:p>
        </p:txBody>
      </p:sp>
      <p:sp>
        <p:nvSpPr>
          <p:cNvPr id="3" name="عنصر نائب للمحتوى 2"/>
          <p:cNvSpPr>
            <a:spLocks noGrp="1"/>
          </p:cNvSpPr>
          <p:nvPr>
            <p:ph idx="1"/>
          </p:nvPr>
        </p:nvSpPr>
        <p:spPr>
          <a:xfrm>
            <a:off x="0" y="807720"/>
            <a:ext cx="9144000" cy="60198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pPr algn="just"/>
            <a:r>
              <a:rPr lang="ar-SA" sz="2400" dirty="0" smtClean="0"/>
              <a:t>ان الكثير من الاسمدة النيتروجينية تتحول الى امونيا وهذا ينشط احياء التربة المسؤولة عن عملية النترجة التي تقوم بتحويل الامونيا الى نترات </a:t>
            </a:r>
          </a:p>
          <a:p>
            <a:pPr algn="just"/>
            <a:r>
              <a:rPr lang="ar-SA" sz="2400" dirty="0" smtClean="0"/>
              <a:t>ان اليوريا من المركبات التي يتم انتاجها من الامونيا و</a:t>
            </a:r>
            <a:r>
              <a:rPr lang="en-GB" sz="2400" dirty="0" smtClean="0"/>
              <a:t>co2 </a:t>
            </a:r>
            <a:r>
              <a:rPr lang="ar-SA" sz="2400" dirty="0" smtClean="0"/>
              <a:t> وعند التسميد باليوريا فان اليوريا تتحلل بواسطة احياء التربة الدقيقة الى امونيا و</a:t>
            </a:r>
            <a:r>
              <a:rPr lang="en-GB" sz="2400" dirty="0" smtClean="0"/>
              <a:t> co2 </a:t>
            </a:r>
            <a:r>
              <a:rPr lang="ar-SA" sz="2400" dirty="0" smtClean="0"/>
              <a:t>وان اهم مواصفات اليوريا احتواءها على 46% نتروجين و1% </a:t>
            </a:r>
            <a:r>
              <a:rPr lang="ar-SA" sz="2400" dirty="0" err="1" smtClean="0"/>
              <a:t>البيوريت</a:t>
            </a:r>
            <a:r>
              <a:rPr lang="ar-SA" sz="2400" dirty="0" smtClean="0"/>
              <a:t> وعند ارتفاع تركيز </a:t>
            </a:r>
            <a:r>
              <a:rPr lang="ar-SA" sz="2400" dirty="0" err="1" smtClean="0"/>
              <a:t>البيوريت</a:t>
            </a:r>
            <a:r>
              <a:rPr lang="ar-SA" sz="2400" dirty="0" smtClean="0"/>
              <a:t> الى اكثر من 3% يعتبر سام للنبات . اذ يؤثر على انبات البذور ويؤثر على </a:t>
            </a:r>
            <a:r>
              <a:rPr lang="ar-SA" sz="2400" dirty="0" err="1" smtClean="0"/>
              <a:t>الانساجة</a:t>
            </a:r>
            <a:r>
              <a:rPr lang="ar-SA" sz="2400" dirty="0" smtClean="0"/>
              <a:t> النباتية  وعملية بناء البروتين كما ان زيادة معدلات تحلل اليوريا تؤدي الى تكوين الامونيا مما يتسبب او يؤدي الى رفع قيمة ال</a:t>
            </a:r>
            <a:r>
              <a:rPr lang="en-US" sz="2400" dirty="0" err="1" smtClean="0"/>
              <a:t>ph</a:t>
            </a:r>
            <a:r>
              <a:rPr lang="en-US" sz="2400" dirty="0" smtClean="0"/>
              <a:t>  </a:t>
            </a:r>
            <a:r>
              <a:rPr lang="ar-SA" sz="2400" dirty="0" smtClean="0"/>
              <a:t> التربة  مما يؤدي الى تطاير الامونيا التي تسبب التهاب العيون والجهاز التنفسي والعقم عند الرجال  وتصاعد الامونيا عند ظروف التسميد بدون ري مباشر ودرجات  حرارة مرتفعة </a:t>
            </a:r>
          </a:p>
          <a:p>
            <a:pPr algn="just"/>
            <a:r>
              <a:rPr lang="ar-SA" sz="2400" dirty="0" smtClean="0"/>
              <a:t>اعتبرت النترات من الملوثات الخطيرة على صحة الانسان لان النترات لم تكن سامة وان </a:t>
            </a:r>
            <a:r>
              <a:rPr lang="en-GB" sz="2400" dirty="0" smtClean="0"/>
              <a:t>     </a:t>
            </a:r>
            <a:r>
              <a:rPr lang="ar-SA" sz="2400" dirty="0" smtClean="0"/>
              <a:t>الخطورة الحقيقية لمركبات النترات تكمن بان  جزء منها يختزل الى ايون النتريت </a:t>
            </a:r>
            <a:r>
              <a:rPr lang="en-GB" sz="2400" dirty="0" smtClean="0"/>
              <a:t>N02</a:t>
            </a:r>
            <a:r>
              <a:rPr lang="ar-SA" sz="2400" dirty="0" smtClean="0"/>
              <a:t>  السام  بالقناة الهضمية (المعدة والامعاء  ان سمية النتريت </a:t>
            </a:r>
            <a:r>
              <a:rPr lang="ar-SA" sz="2400" dirty="0" err="1" smtClean="0"/>
              <a:t>تاتي</a:t>
            </a:r>
            <a:r>
              <a:rPr lang="ar-SA" sz="2400" dirty="0" smtClean="0"/>
              <a:t> من خلال </a:t>
            </a:r>
            <a:r>
              <a:rPr lang="ar-SA" sz="2400" dirty="0" err="1" smtClean="0"/>
              <a:t>امتصاصة</a:t>
            </a:r>
            <a:r>
              <a:rPr lang="ar-SA" sz="2400" dirty="0" smtClean="0"/>
              <a:t> بالدم وتؤدي الى </a:t>
            </a:r>
            <a:r>
              <a:rPr lang="en-US" sz="2400" dirty="0" smtClean="0"/>
              <a:t>    </a:t>
            </a:r>
            <a:r>
              <a:rPr lang="ar-SA" sz="2400" dirty="0" smtClean="0"/>
              <a:t>اكسدة الحديد في </a:t>
            </a:r>
            <a:r>
              <a:rPr lang="ar-SA" sz="2400" dirty="0" err="1" smtClean="0"/>
              <a:t>الهيموكلوبين</a:t>
            </a:r>
            <a:r>
              <a:rPr lang="ar-SA" sz="2400" dirty="0" smtClean="0"/>
              <a:t> في حالة  </a:t>
            </a:r>
            <a:r>
              <a:rPr lang="en-US" sz="2400" dirty="0" smtClean="0"/>
              <a:t>Fe+3</a:t>
            </a:r>
            <a:r>
              <a:rPr lang="ar-SA" sz="2400" dirty="0" smtClean="0"/>
              <a:t> فيتحول </a:t>
            </a:r>
            <a:r>
              <a:rPr lang="ar-SA" sz="2400" dirty="0" err="1" smtClean="0"/>
              <a:t>الهيمو</a:t>
            </a:r>
            <a:r>
              <a:rPr lang="ar-SA" sz="2400" dirty="0" smtClean="0"/>
              <a:t> كلوبين الاحمر اللون الى بلني غامق  وينتج عن هذه الحالة مرض خطير </a:t>
            </a:r>
            <a:endParaRPr lang="ar-SA" sz="2400" dirty="0"/>
          </a:p>
          <a:p>
            <a:pPr algn="just"/>
            <a:endParaRPr lang="ar-SA" sz="2000" dirty="0"/>
          </a:p>
        </p:txBody>
      </p:sp>
    </p:spTree>
    <p:extLst>
      <p:ext uri="{BB962C8B-B14F-4D97-AF65-F5344CB8AC3E}">
        <p14:creationId xmlns:p14="http://schemas.microsoft.com/office/powerpoint/2010/main" val="419840263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1707</TotalTime>
  <Words>1096</Words>
  <Application>Microsoft Office PowerPoint</Application>
  <PresentationFormat>عرض على الشاشة (3:4)‏</PresentationFormat>
  <Paragraphs>84</Paragraphs>
  <Slides>16</Slides>
  <Notes>0</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نسق Office</vt:lpstr>
      <vt:lpstr>   جامعة البصرة /كلية الزراعة  قسم البستنة وهندسة الحدائق ا.د.ميسون موسى كاظم</vt:lpstr>
      <vt:lpstr>المحاضرة الثالثة </vt:lpstr>
      <vt:lpstr>عرض تقديمي في PowerPoint</vt:lpstr>
      <vt:lpstr>أضرار الأسمدة الكيميائية وتأثيرها على البيئة والإنسان </vt:lpstr>
      <vt:lpstr>عرض تقديمي في PowerPoint</vt:lpstr>
      <vt:lpstr>عرض تقديمي في PowerPoint</vt:lpstr>
      <vt:lpstr>مقارنة بين السماد المعدني(الكيميائي) والسماد العضوي</vt:lpstr>
      <vt:lpstr>ماهي الاسمدة الكيميائية </vt:lpstr>
      <vt:lpstr>مساوى الاسمدة النيتروجينية  </vt:lpstr>
      <vt:lpstr>اضرار الاسمدة الفوسفاتية </vt:lpstr>
      <vt:lpstr>اضرار اسمدة العناصر الثقيلة </vt:lpstr>
      <vt:lpstr>مساوئ المبيدات الكيميائية على البيئة</vt:lpstr>
      <vt:lpstr>عرض تقديمي في PowerPoint</vt:lpstr>
      <vt:lpstr>عرض تقديمي في PowerPoint</vt:lpstr>
      <vt:lpstr>الاثار السلبية لتسميد التربة بمواد عضوية غير متحللة </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أضرار الأسمدة الكيميائية وتأثيرها على البيئة والإنسان</dc:title>
  <dc:creator>SAMSUNG</dc:creator>
  <cp:lastModifiedBy>Maher</cp:lastModifiedBy>
  <cp:revision>40</cp:revision>
  <dcterms:created xsi:type="dcterms:W3CDTF">2021-05-25T20:40:47Z</dcterms:created>
  <dcterms:modified xsi:type="dcterms:W3CDTF">2022-05-06T14:49:36Z</dcterms:modified>
</cp:coreProperties>
</file>